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3_5D3882BB.xml" ContentType="application/vnd.ms-powerpoint.comments+xml"/>
  <Override PartName="/ppt/notesSlides/notesSlide4.xml" ContentType="application/vnd.openxmlformats-officedocument.presentationml.notesSlide+xml"/>
  <Override PartName="/ppt/comments/modernComment_108_CCF42D7F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71" r:id="rId3"/>
    <p:sldId id="258" r:id="rId4"/>
    <p:sldId id="276" r:id="rId5"/>
    <p:sldId id="261" r:id="rId6"/>
    <p:sldId id="259" r:id="rId7"/>
    <p:sldId id="277" r:id="rId8"/>
    <p:sldId id="264" r:id="rId9"/>
    <p:sldId id="274" r:id="rId10"/>
    <p:sldId id="279" r:id="rId11"/>
    <p:sldId id="278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26DD3B-6248-8991-E2CF-435EF421299A}" name="JUILLET Mikael" initials="JM" userId="S::Mikael.JUILLET@cpnv.ch::b7235d78-8083-4862-a9f3-73f64f4040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7" autoAdjust="0"/>
    <p:restoredTop sz="92127" autoAdjust="0"/>
  </p:normalViewPr>
  <p:slideViewPr>
    <p:cSldViewPr snapToGrid="0">
      <p:cViewPr varScale="1">
        <p:scale>
          <a:sx n="101" d="100"/>
          <a:sy n="101" d="100"/>
        </p:scale>
        <p:origin x="750" y="72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CH" sz="2400" dirty="0"/>
              <a:t>Pourcentage</a:t>
            </a:r>
            <a:r>
              <a:rPr lang="fr-CH" sz="2400" baseline="0" dirty="0"/>
              <a:t> effectué</a:t>
            </a:r>
            <a:endParaRPr lang="fr-CH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Feuil1!$C$1</c:f>
              <c:strCache>
                <c:ptCount val="1"/>
                <c:pt idx="0">
                  <c:v>Pourcentage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F4-43EB-ADCE-F4908C22A8C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F4-43EB-ADCE-F4908C22A8C8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9F4-43EB-ADCE-F4908C22A8C8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9F4-43EB-ADCE-F4908C22A8C8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9F4-43EB-ADCE-F4908C22A8C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27C-4B08-8816-0A9AB1C27CF4}"/>
              </c:ext>
            </c:extLst>
          </c:dPt>
          <c:dLbls>
            <c:dLbl>
              <c:idx val="5"/>
              <c:layout>
                <c:manualLayout>
                  <c:x val="1.3199803389825899E-3"/>
                  <c:y val="1.44560939151800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7C-4B08-8816-0A9AB1C27C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Feuil1!$A$2:$A$7</c:f>
              <c:strCache>
                <c:ptCount val="6"/>
                <c:pt idx="0">
                  <c:v>Implementation</c:v>
                </c:pt>
                <c:pt idx="1">
                  <c:v>Documentation</c:v>
                </c:pt>
                <c:pt idx="2">
                  <c:v>Analyse</c:v>
                </c:pt>
                <c:pt idx="3">
                  <c:v>Test</c:v>
                </c:pt>
                <c:pt idx="4">
                  <c:v>Meeting</c:v>
                </c:pt>
                <c:pt idx="5">
                  <c:v>Configuration</c:v>
                </c:pt>
              </c:strCache>
            </c:strRef>
          </c:cat>
          <c:val>
            <c:numRef>
              <c:f>Feuil1!$C$2:$C$7</c:f>
              <c:numCache>
                <c:formatCode>0.00</c:formatCode>
                <c:ptCount val="6"/>
                <c:pt idx="0">
                  <c:v>42.097826086956523</c:v>
                </c:pt>
                <c:pt idx="1">
                  <c:v>23.413043478260871</c:v>
                </c:pt>
                <c:pt idx="2">
                  <c:v>20.905796739130434</c:v>
                </c:pt>
                <c:pt idx="3">
                  <c:v>8.1521739130434785</c:v>
                </c:pt>
                <c:pt idx="4">
                  <c:v>4.6195652173913047</c:v>
                </c:pt>
                <c:pt idx="5">
                  <c:v>0.81518785846595354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C-4B08-8816-0A9AB1C27CF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3_5D3882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EE40C-AD12-489A-8CEE-AFAFE0BD36F0}" authorId="{5026DD3B-6248-8991-E2CF-435EF421299A}" created="2023-06-05T06:42:33.6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63984571" sldId="259"/>
      <ac:picMk id="1026" creationId="{B4FC4B6B-7894-41EF-6DA2-918FEF0C76C6}"/>
    </ac:deMkLst>
    <p188:replyLst>
      <p188:reply id="{F729BB78-A771-49AB-AD1E-32F3FB4C1695}" authorId="{5026DD3B-6248-8991-E2CF-435EF421299A}" created="2023-06-05T07:32:48.294">
        <p188:txBody>
          <a:bodyPr/>
          <a:lstStyle/>
          <a:p>
            <a:r>
              <a:rPr lang="fr-CH"/>
              <a:t>WEBGL</a:t>
            </a:r>
          </a:p>
        </p188:txBody>
      </p188:reply>
    </p188:replyLst>
    <p188:txBody>
      <a:bodyPr/>
      <a:lstStyle/>
      <a:p>
        <a:r>
          <a:rPr lang="fr-CH"/>
          <a:t>Parler des canvas, scene, renderer etc</a:t>
        </a:r>
      </a:p>
    </p188:txBody>
  </p188:cm>
</p188:cmLst>
</file>

<file path=ppt/comments/modernComment_108_CCF42D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852797-CB0F-4B0C-B686-B56EE71B5474}" authorId="{5026DD3B-6248-8991-E2CF-435EF421299A}" created="2023-06-05T09:56:33.4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38554495" sldId="264"/>
      <ac:graphicFrameMk id="33" creationId="{043AB0B6-3930-54B7-1019-548E909A884D}"/>
    </ac:deMkLst>
    <p188:txBody>
      <a:bodyPr/>
      <a:lstStyle/>
      <a:p>
        <a:r>
          <a:rPr lang="fr-CH"/>
          <a:t>Ajouter video explication orbites : https://www.youtube.com/watch?v=LjY7PiTFp0c&amp;t=238s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2E690-AFB4-4BFC-AF86-5E5668D4F55F}" type="datetimeFigureOut">
              <a:rPr lang="fr-CH" smtClean="0"/>
              <a:t>09.06.2023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F3A58-A574-4440-B6E8-CA4443FDE0D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947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2041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Utilisé pour automatiser le processus de construction, de compilation et de déploiement d'une application JavaScript.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</a:t>
            </a:r>
            <a:r>
              <a:rPr lang="fr-CH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</a:t>
            </a:r>
            <a: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CH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</a:t>
            </a:r>
            <a:r>
              <a:rPr lang="fr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sont des outils qui aide et automatise le processus de construction, de compilation et de déploiement d'une application JavaScript.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CH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160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Web Graphics Library (bibliothèque de graphismes pour le Web)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Traiter les graphiques sur un GPU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5676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929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L'intervalle en secondes entre la dernière image et l'actuelle.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7048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Dom = </a:t>
            </a:r>
            <a:r>
              <a:rPr lang="fr-CH" b="0" i="0" dirty="0">
                <a:solidFill>
                  <a:srgbClr val="D1D5DB"/>
                </a:solidFill>
                <a:effectLst/>
                <a:latin typeface="Söhne"/>
              </a:rPr>
              <a:t>Document Object Model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333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2500933-FC1A-4220-BA3E-A9CC70AB014D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1364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CCA9-0C6E-4C99-AB40-ABB6BF20D4AC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0908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7EAF9-911E-4C01-A04E-85520429EBE2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4356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10A3-85B1-4ECE-8598-C1215034DC3A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1164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5B61-EC6F-4AA0-B4B3-06C41CAAEF0C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8694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BF29-66CF-47D9-A89E-68FA395A7688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241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BD76-417A-4086-B7B1-A5B7AFDB7505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3497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76396-C1A3-431D-A1C7-B3F68598DB19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48907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0BC8-E279-438F-B7EA-D3380E87A2EF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645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C15-4908-4D5E-ADEB-2F27E5E0DBF8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7446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1AA149-FD05-4E9D-85C9-1532543616B2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94562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2609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187973C-A264-42C7-806C-834050F1C9B3}" type="datetime1">
              <a:rPr lang="fr-CH" smtClean="0"/>
              <a:pPr/>
              <a:t>09.06.2023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8984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103_5D3882BB.xm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CCF42D7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microsoft.com/office/2017/06/relationships/model3d" Target="../media/model3d3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hyperlink" Target="https://www.youtube.com/watch?v=LjY7PiTFp0c&amp;t=122s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F7CA2-D31A-B26A-E58D-C1608BC6E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2293244"/>
            <a:ext cx="10782300" cy="1267883"/>
          </a:xfrm>
        </p:spPr>
        <p:txBody>
          <a:bodyPr/>
          <a:lstStyle/>
          <a:p>
            <a:r>
              <a:rPr lang="fr-CH" dirty="0"/>
              <a:t>Stellarmap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B8B7FF-90D4-8B9E-9E1A-C7E90EC49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188" y="3561127"/>
            <a:ext cx="9716262" cy="2167142"/>
          </a:xfrm>
        </p:spPr>
        <p:txBody>
          <a:bodyPr>
            <a:normAutofit/>
          </a:bodyPr>
          <a:lstStyle/>
          <a:p>
            <a:r>
              <a:rPr lang="fr-CH" sz="2400" dirty="0"/>
              <a:t>Candidat : Mikael JUILLET</a:t>
            </a:r>
          </a:p>
          <a:p>
            <a:r>
              <a:rPr lang="fr-CH" sz="2400" dirty="0"/>
              <a:t>Chef de projet : Pascal BENZONANA</a:t>
            </a:r>
          </a:p>
          <a:p>
            <a:r>
              <a:rPr lang="fr-CH" sz="2400" dirty="0"/>
              <a:t>Experts : Ernesto MONTEMAYOR, Bertrand SAHLI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Système solaire">
                <a:extLst>
                  <a:ext uri="{FF2B5EF4-FFF2-40B4-BE49-F238E27FC236}">
                    <a16:creationId xmlns:a16="http://schemas.microsoft.com/office/drawing/2014/main" id="{F4F1D4F5-4FCC-3114-726F-1A0918AFAB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777865"/>
                  </p:ext>
                </p:extLst>
              </p:nvPr>
            </p:nvGraphicFramePr>
            <p:xfrm>
              <a:off x="5727380" y="1129727"/>
              <a:ext cx="6464617" cy="4598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64617" cy="4598542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68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Système solaire">
                <a:extLst>
                  <a:ext uri="{FF2B5EF4-FFF2-40B4-BE49-F238E27FC236}">
                    <a16:creationId xmlns:a16="http://schemas.microsoft.com/office/drawing/2014/main" id="{F4F1D4F5-4FCC-3114-726F-1A0918AFA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7380" y="1129727"/>
                <a:ext cx="6464617" cy="459854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1FD077-457C-B9E3-135D-6EEE7CF8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A5A7-1B4F-4C6E-83DC-9E91B0253BF1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5F7A2F-E763-6300-CF44-C881C0BB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CF2F3A7-CDA0-7164-A435-BCD19722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25494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2390B-D34C-C56D-3262-CC4C6F2B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Informations des planètes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FAA4C8-9EF9-A073-E69D-F3F1204BE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21306"/>
            <a:ext cx="6484721" cy="3689446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Ecoute d’un click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 err="1"/>
              <a:t>Raycasting</a:t>
            </a:r>
            <a:r>
              <a:rPr lang="fr-CH" dirty="0"/>
              <a:t>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Recherche de la planète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Mise en forme du texte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Ajout du texte dans l’élément Dom 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974C18-374F-CAB5-C554-30FF4F64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10A3-85B1-4ECE-8598-C1215034DC3A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C60BD1-43CF-753F-0E5F-FD9B36B79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37306"/>
            <a:ext cx="5029200" cy="228600"/>
          </a:xfrm>
        </p:spPr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85D3B6-9217-676C-6D9D-0D818049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10</a:t>
            </a:fld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3A20C0-4E8E-14E4-AD8D-3258D63AB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009" y="2021306"/>
            <a:ext cx="4104940" cy="33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206FB-2907-A822-1C63-396FF5B3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339535"/>
            <a:ext cx="10772775" cy="1658198"/>
          </a:xfrm>
        </p:spPr>
        <p:txBody>
          <a:bodyPr/>
          <a:lstStyle/>
          <a:p>
            <a:r>
              <a:rPr lang="fr-CH" dirty="0" err="1"/>
              <a:t>Raycasting</a:t>
            </a:r>
            <a:endParaRPr lang="fr-CH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3BAB58B-9AFF-1077-A2C0-A2B0ACCA4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240366" cy="3766185"/>
          </a:xfrm>
        </p:spPr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Evènement</a:t>
            </a:r>
            <a:r>
              <a:rPr lang="en-US" dirty="0"/>
              <a:t> au click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US" dirty="0"/>
              <a:t>Tire de rayon </a:t>
            </a:r>
            <a:r>
              <a:rPr lang="fr-CH" dirty="0"/>
              <a:t>depuis</a:t>
            </a:r>
            <a:r>
              <a:rPr lang="en-US" dirty="0"/>
              <a:t> la camera 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Récupération des objets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217178-E37E-BF1F-D206-74DD90C2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BD76-417A-4086-B7B1-A5B7AFDB7505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6A472A-D37F-8CB7-B464-575C8BCE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04C8DC1-D661-0150-AC74-8F41179A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11</a:t>
            </a:fld>
            <a:endParaRPr lang="fr-CH" dirty="0"/>
          </a:p>
        </p:txBody>
      </p:sp>
      <p:pic>
        <p:nvPicPr>
          <p:cNvPr id="6" name="Graphique 5" descr="Caméra vidéo contour">
            <a:extLst>
              <a:ext uri="{FF2B5EF4-FFF2-40B4-BE49-F238E27FC236}">
                <a16:creationId xmlns:a16="http://schemas.microsoft.com/office/drawing/2014/main" id="{4FE3A229-3E48-8644-1337-41F928E3D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95693">
            <a:off x="3086276" y="5316728"/>
            <a:ext cx="914400" cy="91440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606E2F91-384E-3EBD-0DCB-D53826538E4F}"/>
              </a:ext>
            </a:extLst>
          </p:cNvPr>
          <p:cNvGrpSpPr/>
          <p:nvPr/>
        </p:nvGrpSpPr>
        <p:grpSpPr>
          <a:xfrm rot="663018">
            <a:off x="4341798" y="1296963"/>
            <a:ext cx="7826899" cy="5253365"/>
            <a:chOff x="5324469" y="848188"/>
            <a:chExt cx="6836125" cy="4386495"/>
          </a:xfrm>
        </p:grpSpPr>
        <p:sp>
          <p:nvSpPr>
            <p:cNvPr id="34" name="Parallélogramme 33">
              <a:extLst>
                <a:ext uri="{FF2B5EF4-FFF2-40B4-BE49-F238E27FC236}">
                  <a16:creationId xmlns:a16="http://schemas.microsoft.com/office/drawing/2014/main" id="{335C24C6-97C8-8245-666C-C168412E88BA}"/>
                </a:ext>
              </a:extLst>
            </p:cNvPr>
            <p:cNvSpPr/>
            <p:nvPr/>
          </p:nvSpPr>
          <p:spPr>
            <a:xfrm rot="4205567">
              <a:off x="7304370" y="3108969"/>
              <a:ext cx="1756894" cy="1191684"/>
            </a:xfrm>
            <a:prstGeom prst="parallelogram">
              <a:avLst>
                <a:gd name="adj" fmla="val 44787"/>
              </a:avLst>
            </a:prstGeom>
            <a:solidFill>
              <a:schemeClr val="dk1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Parallélogramme 34">
              <a:extLst>
                <a:ext uri="{FF2B5EF4-FFF2-40B4-BE49-F238E27FC236}">
                  <a16:creationId xmlns:a16="http://schemas.microsoft.com/office/drawing/2014/main" id="{2101917E-D93B-A8D2-813D-5D52A81AED33}"/>
                </a:ext>
              </a:extLst>
            </p:cNvPr>
            <p:cNvSpPr/>
            <p:nvPr/>
          </p:nvSpPr>
          <p:spPr>
            <a:xfrm rot="4205567">
              <a:off x="9096123" y="1347602"/>
              <a:ext cx="3066389" cy="2067561"/>
            </a:xfrm>
            <a:prstGeom prst="parallelogram">
              <a:avLst>
                <a:gd name="adj" fmla="val 44787"/>
              </a:avLst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BEC81D80-9A52-1E4F-3D56-717D14F9E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5515" y="3470962"/>
              <a:ext cx="6795079" cy="17637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C43D80B8-EA29-F596-A0B7-440FCE84A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469" y="3337594"/>
              <a:ext cx="4550478" cy="1883093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9A11C935-42CF-972F-076A-3F864818D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694" y="1285400"/>
              <a:ext cx="3766341" cy="39422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Image 39" descr="Une image contenant objet astronomique, planète, sphère, Événement céleste&#10;&#10;Description générée automatiquement">
              <a:extLst>
                <a:ext uri="{FF2B5EF4-FFF2-40B4-BE49-F238E27FC236}">
                  <a16:creationId xmlns:a16="http://schemas.microsoft.com/office/drawing/2014/main" id="{1E16F280-3803-FB47-8499-D2D4FCB49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8832" y="1944398"/>
              <a:ext cx="1755078" cy="1755078"/>
            </a:xfrm>
            <a:prstGeom prst="rect">
              <a:avLst/>
            </a:prstGeom>
          </p:spPr>
        </p:pic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12693370-D5A1-9743-3B83-51F14A4A71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5515" y="1454502"/>
              <a:ext cx="6057900" cy="37661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5A47875-766B-4F98-CCAA-652475CFADC4}"/>
              </a:ext>
            </a:extLst>
          </p:cNvPr>
          <p:cNvGrpSpPr/>
          <p:nvPr/>
        </p:nvGrpSpPr>
        <p:grpSpPr>
          <a:xfrm>
            <a:off x="3937417" y="1302616"/>
            <a:ext cx="9085962" cy="5253365"/>
            <a:chOff x="3937417" y="1302616"/>
            <a:chExt cx="9085962" cy="5253365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3D73F1F0-9796-1D60-A667-A3AE2AFCE570}"/>
                </a:ext>
              </a:extLst>
            </p:cNvPr>
            <p:cNvGrpSpPr/>
            <p:nvPr/>
          </p:nvGrpSpPr>
          <p:grpSpPr>
            <a:xfrm>
              <a:off x="4334760" y="1302616"/>
              <a:ext cx="8688619" cy="5253365"/>
              <a:chOff x="2960896" y="623047"/>
              <a:chExt cx="6792704" cy="4107045"/>
            </a:xfrm>
          </p:grpSpPr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7AEFA7E8-B5CE-5E92-7626-20D892028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9644" y="1957304"/>
                <a:ext cx="4343956" cy="128989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997254A1-586A-2549-28BC-7C9D9AEA87CB}"/>
                  </a:ext>
                </a:extLst>
              </p:cNvPr>
              <p:cNvGrpSpPr/>
              <p:nvPr/>
            </p:nvGrpSpPr>
            <p:grpSpPr>
              <a:xfrm rot="663018">
                <a:off x="2960896" y="623047"/>
                <a:ext cx="6119016" cy="4107045"/>
                <a:chOff x="5324469" y="848188"/>
                <a:chExt cx="6836125" cy="4386495"/>
              </a:xfrm>
            </p:grpSpPr>
            <p:sp>
              <p:nvSpPr>
                <p:cNvPr id="13" name="Parallélogramme 12">
                  <a:extLst>
                    <a:ext uri="{FF2B5EF4-FFF2-40B4-BE49-F238E27FC236}">
                      <a16:creationId xmlns:a16="http://schemas.microsoft.com/office/drawing/2014/main" id="{82F7DA5D-4758-F1CC-782D-FF8DAA41B44C}"/>
                    </a:ext>
                  </a:extLst>
                </p:cNvPr>
                <p:cNvSpPr/>
                <p:nvPr/>
              </p:nvSpPr>
              <p:spPr>
                <a:xfrm rot="4205567">
                  <a:off x="7304370" y="3108969"/>
                  <a:ext cx="1756894" cy="1191684"/>
                </a:xfrm>
                <a:prstGeom prst="parallelogram">
                  <a:avLst>
                    <a:gd name="adj" fmla="val 44787"/>
                  </a:avLst>
                </a:prstGeom>
                <a:solidFill>
                  <a:schemeClr val="dk1">
                    <a:alpha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14" name="Parallélogramme 13">
                  <a:extLst>
                    <a:ext uri="{FF2B5EF4-FFF2-40B4-BE49-F238E27FC236}">
                      <a16:creationId xmlns:a16="http://schemas.microsoft.com/office/drawing/2014/main" id="{E5354E6A-FCEC-EE4C-3A63-D05505A4F9E5}"/>
                    </a:ext>
                  </a:extLst>
                </p:cNvPr>
                <p:cNvSpPr/>
                <p:nvPr/>
              </p:nvSpPr>
              <p:spPr>
                <a:xfrm rot="4205567">
                  <a:off x="9096123" y="1347602"/>
                  <a:ext cx="3066389" cy="2067561"/>
                </a:xfrm>
                <a:prstGeom prst="parallelogram">
                  <a:avLst>
                    <a:gd name="adj" fmla="val 44787"/>
                  </a:avLst>
                </a:prstGeom>
                <a:noFill/>
                <a:ln w="381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" name="Connecteur droit 14">
                  <a:extLst>
                    <a:ext uri="{FF2B5EF4-FFF2-40B4-BE49-F238E27FC236}">
                      <a16:creationId xmlns:a16="http://schemas.microsoft.com/office/drawing/2014/main" id="{0CA1DCBD-E5FB-A1A1-9149-A73C9AB3D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5515" y="3470962"/>
                  <a:ext cx="6795079" cy="176372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necteur droit 15">
                  <a:extLst>
                    <a:ext uri="{FF2B5EF4-FFF2-40B4-BE49-F238E27FC236}">
                      <a16:creationId xmlns:a16="http://schemas.microsoft.com/office/drawing/2014/main" id="{D8AD853A-0A03-BEA4-EB69-05BB0A05B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24469" y="3337594"/>
                  <a:ext cx="4550478" cy="1883093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>
                  <a:extLst>
                    <a:ext uri="{FF2B5EF4-FFF2-40B4-BE49-F238E27FC236}">
                      <a16:creationId xmlns:a16="http://schemas.microsoft.com/office/drawing/2014/main" id="{4D2FB4E6-CD25-5E5B-7E0B-F304A2890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46694" y="1285400"/>
                  <a:ext cx="3766341" cy="394228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" name="Image 18" descr="Une image contenant objet astronomique, planète, sphère, Événement céleste&#10;&#10;Description générée automatiquement">
                  <a:extLst>
                    <a:ext uri="{FF2B5EF4-FFF2-40B4-BE49-F238E27FC236}">
                      <a16:creationId xmlns:a16="http://schemas.microsoft.com/office/drawing/2014/main" id="{4B586713-CC9B-E6D2-BDB8-2A1F116FB8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88082" y="1940729"/>
                  <a:ext cx="1755078" cy="1755078"/>
                </a:xfrm>
                <a:prstGeom prst="rect">
                  <a:avLst/>
                </a:prstGeom>
              </p:spPr>
            </p:pic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850AA680-08AF-C840-480F-9D0703D77C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5515" y="1454502"/>
                  <a:ext cx="6057900" cy="376618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633F8FCB-D717-E19D-4BE4-464DAE13B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7417" y="4662751"/>
              <a:ext cx="3529502" cy="111117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9AA5EBF-0B71-E452-8F5E-02D5A5CAC4BA}"/>
                </a:ext>
              </a:extLst>
            </p:cNvPr>
            <p:cNvSpPr/>
            <p:nvPr/>
          </p:nvSpPr>
          <p:spPr>
            <a:xfrm>
              <a:off x="9293475" y="4076095"/>
              <a:ext cx="49927" cy="49927"/>
            </a:xfrm>
            <a:prstGeom prst="ellipse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F87A1D7-62FC-5894-E9D5-2224866C1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3115" y="4100362"/>
              <a:ext cx="721394" cy="2200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Graphique 4" descr="Curseur avec un remplissage uni">
            <a:extLst>
              <a:ext uri="{FF2B5EF4-FFF2-40B4-BE49-F238E27FC236}">
                <a16:creationId xmlns:a16="http://schemas.microsoft.com/office/drawing/2014/main" id="{799F1EA2-5C04-AA4D-ECAE-B43B085DF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04" y="4475364"/>
            <a:ext cx="846954" cy="8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3AC26-6B25-2266-8D34-0D54A38C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atteints/non atteints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6E702A-DC12-77D0-D783-683AEAE41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CH" sz="2800" dirty="0"/>
              <a:t>Atteints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7693724-E667-661E-40AC-45DEBBEB2B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Affichage des planètes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Navigation de l’utilisateur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Information des planètes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Vitesse de déplacement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sz="2800" dirty="0"/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7BCD6C9-7CC0-CEBE-90D0-0C8B845C5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fr-CH" sz="2800" dirty="0"/>
              <a:t>Non atteints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A6A18F3-C06C-0CE6-8CBF-167175C16D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API Nasa Horizon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Vitesse des orbites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Affichage mobile</a:t>
            </a:r>
          </a:p>
          <a:p>
            <a:pPr marL="613220" lvl="1" indent="-357188">
              <a:buFont typeface="Arial" panose="020B0604020202020204" pitchFamily="34" charset="0"/>
              <a:buChar char="•"/>
            </a:pPr>
            <a:r>
              <a:rPr lang="fr-CH" sz="2400" dirty="0"/>
              <a:t>Responsive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944C55-2D62-348F-CCCB-A9B38937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A71EE-29A2-4978-B3D2-8E11456A724C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F54B37-5E4D-F33D-E19D-852C756B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CCAE7D-66A1-7E5D-1854-63064056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6595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035BA-F53E-C097-6719-BD7D1352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Améliorations futures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E3AF1C-4F2B-EE9E-8A50-DA19F42C8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109084"/>
            <a:ext cx="6429376" cy="3767328"/>
          </a:xfrm>
        </p:spPr>
        <p:txBody>
          <a:bodyPr>
            <a:no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Mettre à jour le format mobile (~2h)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Changer l’orbite en ellipse (~10h)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Données horizon dynamique (~8h)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Ajout des lunes (~4h)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Information sur tous astres (~4h)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sz="2800" dirty="0"/>
              <a:t>Ajout de tests de bout en bout (~6h)</a:t>
            </a:r>
          </a:p>
          <a:p>
            <a:pPr marL="613220" lvl="1" indent="-357188">
              <a:buFont typeface="Arial" panose="020B0604020202020204" pitchFamily="34" charset="0"/>
              <a:buChar char="•"/>
            </a:pPr>
            <a:endParaRPr lang="fr-CH" sz="280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9DC149-CBAC-4716-2B3C-C2E58363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47349-D113-4589-B8C7-AC805D94EA40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B970C1-32F0-EF7B-15A2-07AEA24E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573A7B-4843-733E-A397-0A99A722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13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Espace réservé du contenu 12" descr="Système solaire">
                <a:extLst>
                  <a:ext uri="{FF2B5EF4-FFF2-40B4-BE49-F238E27FC236}">
                    <a16:creationId xmlns:a16="http://schemas.microsoft.com/office/drawing/2014/main" id="{1F78E026-D562-DAFF-534C-8B042F77DFE2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02814009"/>
                  </p:ext>
                </p:extLst>
              </p:nvPr>
            </p:nvGraphicFramePr>
            <p:xfrm>
              <a:off x="6690801" y="1764165"/>
              <a:ext cx="4680564" cy="332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0564" cy="332966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3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Espace réservé du contenu 12" descr="Système solaire">
                <a:extLst>
                  <a:ext uri="{FF2B5EF4-FFF2-40B4-BE49-F238E27FC236}">
                    <a16:creationId xmlns:a16="http://schemas.microsoft.com/office/drawing/2014/main" id="{1F78E026-D562-DAFF-534C-8B042F77DF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801" y="1764165"/>
                <a:ext cx="4680564" cy="3329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07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7CA74-50F2-B964-D676-832CDDAB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Mon ressenti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03AA45-6EDB-BA44-9E80-1E95AC39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Code évolutif et modulaire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Bonne gestion du temps 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Fière du travail effectué 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Nécessite amélioration de l’orthographe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Résolution de problèmes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F9C1A8-4E16-4156-CF40-A5C5A5BB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4A81-DEFB-478B-B038-F6EF6C73625C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6B43FA-EABB-3142-9294-C36CCC22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483492-9E18-0753-0CFF-6F48DBB4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14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Espace réservé du contenu 12" descr="Système solaire">
                <a:extLst>
                  <a:ext uri="{FF2B5EF4-FFF2-40B4-BE49-F238E27FC236}">
                    <a16:creationId xmlns:a16="http://schemas.microsoft.com/office/drawing/2014/main" id="{6B32E4E7-38EC-5659-CF8A-8833EFB02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5279134"/>
                  </p:ext>
                </p:extLst>
              </p:nvPr>
            </p:nvGraphicFramePr>
            <p:xfrm>
              <a:off x="6690801" y="1764165"/>
              <a:ext cx="4680564" cy="332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0564" cy="332966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3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Espace réservé du contenu 12" descr="Système solaire">
                <a:extLst>
                  <a:ext uri="{FF2B5EF4-FFF2-40B4-BE49-F238E27FC236}">
                    <a16:creationId xmlns:a16="http://schemas.microsoft.com/office/drawing/2014/main" id="{6B32E4E7-38EC-5659-CF8A-8833EFB02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801" y="1764165"/>
                <a:ext cx="4680564" cy="3329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15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82B9CD-89D7-20B7-947D-B40EEEBD5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CH" dirty="0"/>
              <a:t>Questions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96BAFA7-7579-33D6-3164-7BA9938D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E96C-EC86-4E34-AB85-272E838441CC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C10E11-30DB-D9F6-E288-45CA5A0C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174E2D-9259-B4C6-2F39-42587560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9742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6FB445-228C-B15A-1423-BB7FB37E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0933-FC1A-4220-BA3E-A9CC70AB014D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6A44BC-5DE2-8BB3-4AF0-FBE4DEAF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EDF804-5C4F-AA99-7286-9E92BB70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2</a:t>
            </a:fld>
            <a:endParaRPr lang="fr-CH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77E1270-67F9-24F3-5DFF-5B7D3EA53054}"/>
              </a:ext>
            </a:extLst>
          </p:cNvPr>
          <p:cNvSpPr txBox="1">
            <a:spLocks/>
          </p:cNvSpPr>
          <p:nvPr/>
        </p:nvSpPr>
        <p:spPr>
          <a:xfrm>
            <a:off x="676656" y="547659"/>
            <a:ext cx="10772775" cy="1218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6000" dirty="0"/>
              <a:t>Sommaire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C095CD2-9349-AE0E-5C85-17A632943EC0}"/>
              </a:ext>
            </a:extLst>
          </p:cNvPr>
          <p:cNvSpPr txBox="1">
            <a:spLocks/>
          </p:cNvSpPr>
          <p:nvPr/>
        </p:nvSpPr>
        <p:spPr>
          <a:xfrm>
            <a:off x="675731" y="1945717"/>
            <a:ext cx="5029200" cy="4201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Projet et ses objectifs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Technologies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Animation des modèles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Informations des planètes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Objectifs atteints/non atteints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Améliorations futures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Mon ressenti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Questions</a:t>
            </a:r>
          </a:p>
          <a:p>
            <a:pPr>
              <a:buFont typeface="Arial" pitchFamily="34" charset="0"/>
              <a:buChar char="•"/>
            </a:pPr>
            <a:endParaRPr lang="fr-CH" sz="2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ystème solaire">
                <a:extLst>
                  <a:ext uri="{FF2B5EF4-FFF2-40B4-BE49-F238E27FC236}">
                    <a16:creationId xmlns:a16="http://schemas.microsoft.com/office/drawing/2014/main" id="{66AEA8FF-3D55-B6DE-58C4-337C5BA85E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520935"/>
                  </p:ext>
                </p:extLst>
              </p:nvPr>
            </p:nvGraphicFramePr>
            <p:xfrm>
              <a:off x="5727380" y="1129727"/>
              <a:ext cx="6464617" cy="4598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64617" cy="4598542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68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ystème solaire">
                <a:extLst>
                  <a:ext uri="{FF2B5EF4-FFF2-40B4-BE49-F238E27FC236}">
                    <a16:creationId xmlns:a16="http://schemas.microsoft.com/office/drawing/2014/main" id="{66AEA8FF-3D55-B6DE-58C4-337C5BA85E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7380" y="1129727"/>
                <a:ext cx="6464617" cy="45985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69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11858-F83B-68E3-2B01-0F0264CA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311" y="466082"/>
            <a:ext cx="4105275" cy="1920240"/>
          </a:xfrm>
        </p:spPr>
        <p:txBody>
          <a:bodyPr/>
          <a:lstStyle/>
          <a:p>
            <a:r>
              <a:rPr lang="fr-CH" dirty="0"/>
              <a:t>Le projet et ses objectifs</a:t>
            </a:r>
            <a:br>
              <a:rPr lang="fr-CH" dirty="0"/>
            </a:br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DA1001-5FB2-7CA7-96B6-89690C060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4311" y="2230622"/>
            <a:ext cx="4286249" cy="36222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System solaire interactif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Affichage des planètes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Information des planètes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Changement des vitesses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800" dirty="0">
                <a:solidFill>
                  <a:schemeClr val="bg1"/>
                </a:solidFill>
              </a:rPr>
              <a:t>Récupération des données via une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800" dirty="0">
              <a:solidFill>
                <a:schemeClr val="bg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924793-8308-82E0-0574-31D54BCD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3399-8ED7-4225-B2FC-A7CE1785BF45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1F7192-93D7-7BE2-4F98-6FA35968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4B6DFF-43D5-3EB5-1E0C-9C0B4C08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3</a:t>
            </a:fld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89D6D16-3B0B-A7AA-4C40-A6B1DA5B3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t="32291" r="23786" b="33959"/>
          <a:stretch/>
        </p:blipFill>
        <p:spPr bwMode="auto">
          <a:xfrm>
            <a:off x="911811" y="824442"/>
            <a:ext cx="5498514" cy="5209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7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B0C2C-5BE8-75E8-D98C-25DEADD5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3" y="475630"/>
            <a:ext cx="10172701" cy="1053042"/>
          </a:xfrm>
        </p:spPr>
        <p:txBody>
          <a:bodyPr>
            <a:normAutofit/>
          </a:bodyPr>
          <a:lstStyle/>
          <a:p>
            <a:r>
              <a:rPr lang="fr-CH" sz="4400" dirty="0"/>
              <a:t>Vision générale du projet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AD8427-053F-F6B4-A1E5-5F218C61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C15-4908-4D5E-ADEB-2F27E5E0DBF8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F054F3-6AD1-A1AB-8244-FE60CB26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9A6321-F296-88C2-560E-42A16426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4</a:t>
            </a:fld>
            <a:endParaRPr lang="fr-CH" dirty="0"/>
          </a:p>
        </p:txBody>
      </p:sp>
      <p:graphicFrame>
        <p:nvGraphicFramePr>
          <p:cNvPr id="16" name="Espace réservé du contenu 15">
            <a:extLst>
              <a:ext uri="{FF2B5EF4-FFF2-40B4-BE49-F238E27FC236}">
                <a16:creationId xmlns:a16="http://schemas.microsoft.com/office/drawing/2014/main" id="{5BF1390F-C7B2-3E2B-4B34-ADEC0C8B5A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63497"/>
              </p:ext>
            </p:extLst>
          </p:nvPr>
        </p:nvGraphicFramePr>
        <p:xfrm>
          <a:off x="4286251" y="1173078"/>
          <a:ext cx="7800974" cy="5310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2330C81B-F09E-75AD-A52A-99CAFEE95BCF}"/>
              </a:ext>
            </a:extLst>
          </p:cNvPr>
          <p:cNvSpPr txBox="1">
            <a:spLocks/>
          </p:cNvSpPr>
          <p:nvPr/>
        </p:nvSpPr>
        <p:spPr>
          <a:xfrm>
            <a:off x="504823" y="1855284"/>
            <a:ext cx="4781550" cy="394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itchFamily="34" charset="0"/>
              <a:buChar char="•"/>
            </a:pPr>
            <a:r>
              <a:rPr lang="fr-CH" sz="2800" dirty="0"/>
              <a:t>92 heures 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sz="2800" dirty="0"/>
              <a:t>Pourcentages prévus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Implémentation : 45%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Documentation : 25%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Analyse : 20% 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sz="2400" dirty="0"/>
              <a:t>Tests : 10%</a:t>
            </a:r>
          </a:p>
          <a:p>
            <a:pPr marL="361950" indent="-361950">
              <a:buFont typeface="Arial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6915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F413E6-63FE-6011-3B8A-D2E308DE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Les technologies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C66517-50D3-8E11-9E4E-8771CF13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106" y="1963395"/>
            <a:ext cx="4663440" cy="723400"/>
          </a:xfrm>
        </p:spPr>
        <p:txBody>
          <a:bodyPr>
            <a:normAutofit/>
          </a:bodyPr>
          <a:lstStyle/>
          <a:p>
            <a:r>
              <a:rPr lang="fr-CH" sz="2800" dirty="0"/>
              <a:t>Vite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AE70DC-406D-4E41-BAAD-01945112C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0058" y="1961363"/>
            <a:ext cx="4663440" cy="722376"/>
          </a:xfrm>
        </p:spPr>
        <p:txBody>
          <a:bodyPr>
            <a:normAutofit/>
          </a:bodyPr>
          <a:lstStyle/>
          <a:p>
            <a:r>
              <a:rPr lang="fr-CH" sz="2800" dirty="0" err="1"/>
              <a:t>Vitest</a:t>
            </a:r>
            <a:endParaRPr lang="fr-CH" sz="280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A0956F6-CAEA-9597-8212-5E7085FA8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0057" y="2673918"/>
            <a:ext cx="5012817" cy="3200400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Framework de tests javascript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Alimenté par vite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Facilité de configuration 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sz="2400" dirty="0"/>
              <a:t>vite.config.js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Code simple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2C96DF-0017-6424-E716-73840D8B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B488-EDCE-464A-A6A0-29A32A0EFDCA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CB49A3-4A24-1D69-F659-60BF5B30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964693-0687-91C8-13D2-09EC7EF9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5</a:t>
            </a:fld>
            <a:endParaRPr lang="fr-CH" dirty="0"/>
          </a:p>
        </p:txBody>
      </p:sp>
      <p:pic>
        <p:nvPicPr>
          <p:cNvPr id="14" name="Espace réservé du contenu 10">
            <a:extLst>
              <a:ext uri="{FF2B5EF4-FFF2-40B4-BE49-F238E27FC236}">
                <a16:creationId xmlns:a16="http://schemas.microsoft.com/office/drawing/2014/main" id="{FDBA19BB-A879-5A6C-3AE6-BB7CD39E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3402" y="2142752"/>
            <a:ext cx="307782" cy="308090"/>
          </a:xfrm>
          <a:prstGeom prst="rect">
            <a:avLst/>
          </a:prstGeom>
        </p:spPr>
      </p:pic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1C866F73-B9BC-E862-7CA7-51EE18BD4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9106" y="2676012"/>
            <a:ext cx="4663440" cy="3200400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 err="1"/>
              <a:t>Build</a:t>
            </a:r>
            <a:r>
              <a:rPr lang="fr-CH" sz="2800" dirty="0"/>
              <a:t> </a:t>
            </a:r>
            <a:r>
              <a:rPr lang="fr-CH" sz="2800" dirty="0" err="1"/>
              <a:t>tool</a:t>
            </a:r>
            <a:endParaRPr lang="fr-CH" sz="2800" dirty="0"/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Rechargement à chaud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Gestion de paquets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Communauté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Déjà utilisé </a:t>
            </a:r>
          </a:p>
        </p:txBody>
      </p:sp>
      <p:pic>
        <p:nvPicPr>
          <p:cNvPr id="21" name="Espace réservé du contenu 17">
            <a:extLst>
              <a:ext uri="{FF2B5EF4-FFF2-40B4-BE49-F238E27FC236}">
                <a16:creationId xmlns:a16="http://schemas.microsoft.com/office/drawing/2014/main" id="{6E89A8ED-4FFA-4D82-80A7-406EBE41C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1568" y="2098073"/>
            <a:ext cx="397447" cy="3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83096C-DA10-EE68-F330-075994D0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4" y="373304"/>
            <a:ext cx="4477131" cy="14682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solidFill>
                  <a:srgbClr val="FFFFFF"/>
                </a:solidFill>
              </a:rPr>
              <a:t>Les technologies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Three.js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FDE73D-73C3-AC85-146E-50DDB922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38C6146A-BAEB-4580-8C8C-42121BDC0732}" type="datetime1">
              <a:rPr lang="fr-CH" sz="950" smtClean="0">
                <a:solidFill>
                  <a:srgbClr val="FFFFFF">
                    <a:alpha val="80000"/>
                  </a:srgbClr>
                </a:solidFill>
              </a:rPr>
              <a:t>09.06.2023</a:t>
            </a:fld>
            <a:endParaRPr lang="en-US" sz="95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70A13F-B49F-2107-3860-79AC7070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50" kern="1200" cap="all" baseline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Mikael Juillet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042443-B5EC-0795-36ED-3DE9576C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7D414CB1-0967-4D56-AF3B-663ED75B102D}" type="slidenum">
              <a:rPr lang="en-US" sz="9500"/>
              <a:pPr defTabSz="91440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9500" dirty="0"/>
          </a:p>
        </p:txBody>
      </p:sp>
      <p:pic>
        <p:nvPicPr>
          <p:cNvPr id="10" name="Image 9" descr="Une image contenant Symétrie, ligne, triangle, art&#10;&#10;Description générée automatiquement">
            <a:extLst>
              <a:ext uri="{FF2B5EF4-FFF2-40B4-BE49-F238E27FC236}">
                <a16:creationId xmlns:a16="http://schemas.microsoft.com/office/drawing/2014/main" id="{0E856345-77AE-6142-F484-A9556CB75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06" y="1322138"/>
            <a:ext cx="487522" cy="491353"/>
          </a:xfrm>
          <a:prstGeom prst="rect">
            <a:avLst/>
          </a:prstGeom>
        </p:spPr>
      </p:pic>
      <p:sp>
        <p:nvSpPr>
          <p:cNvPr id="3" name="Espace réservé du contenu 19">
            <a:extLst>
              <a:ext uri="{FF2B5EF4-FFF2-40B4-BE49-F238E27FC236}">
                <a16:creationId xmlns:a16="http://schemas.microsoft.com/office/drawing/2014/main" id="{B10ABA09-C855-389B-58FA-038E91E21D1C}"/>
              </a:ext>
            </a:extLst>
          </p:cNvPr>
          <p:cNvSpPr txBox="1">
            <a:spLocks/>
          </p:cNvSpPr>
          <p:nvPr/>
        </p:nvSpPr>
        <p:spPr>
          <a:xfrm>
            <a:off x="151676" y="2250228"/>
            <a:ext cx="4379966" cy="32004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Librairie JavaScript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Créer, afficher du contenu 3D sur le Web.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Nécessite 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Scène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Camera </a:t>
            </a:r>
          </a:p>
          <a:p>
            <a:pPr marL="617982" lvl="1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Renderer</a:t>
            </a:r>
          </a:p>
          <a:p>
            <a:pPr marL="819150" lvl="2" indent="-361950">
              <a:buFont typeface="Arial" pitchFamily="34" charset="0"/>
              <a:buChar char="•"/>
            </a:pPr>
            <a:r>
              <a:rPr lang="fr-CH" dirty="0" err="1">
                <a:solidFill>
                  <a:schemeClr val="bg1"/>
                </a:solidFill>
              </a:rPr>
              <a:t>Webgl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E5562-C332-05B4-A8E3-6EBDC70CE0C3}"/>
              </a:ext>
            </a:extLst>
          </p:cNvPr>
          <p:cNvSpPr/>
          <p:nvPr/>
        </p:nvSpPr>
        <p:spPr>
          <a:xfrm>
            <a:off x="4756717" y="707009"/>
            <a:ext cx="7290814" cy="543223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5C74457-E279-B84A-6238-1190B7A91147}"/>
              </a:ext>
            </a:extLst>
          </p:cNvPr>
          <p:cNvSpPr txBox="1"/>
          <p:nvPr/>
        </p:nvSpPr>
        <p:spPr>
          <a:xfrm>
            <a:off x="4756717" y="17624"/>
            <a:ext cx="12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Scène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EADC879-5893-3976-1A67-3C55B5CB63F3}"/>
              </a:ext>
            </a:extLst>
          </p:cNvPr>
          <p:cNvGrpSpPr/>
          <p:nvPr/>
        </p:nvGrpSpPr>
        <p:grpSpPr>
          <a:xfrm rot="21299040">
            <a:off x="5713621" y="682148"/>
            <a:ext cx="6119016" cy="4107045"/>
            <a:chOff x="5324469" y="848188"/>
            <a:chExt cx="6836125" cy="4386495"/>
          </a:xfrm>
        </p:grpSpPr>
        <p:sp>
          <p:nvSpPr>
            <p:cNvPr id="40" name="Parallélogramme 39">
              <a:extLst>
                <a:ext uri="{FF2B5EF4-FFF2-40B4-BE49-F238E27FC236}">
                  <a16:creationId xmlns:a16="http://schemas.microsoft.com/office/drawing/2014/main" id="{D04EBD66-9711-5F0F-595B-9C27EE5CBFC3}"/>
                </a:ext>
              </a:extLst>
            </p:cNvPr>
            <p:cNvSpPr/>
            <p:nvPr/>
          </p:nvSpPr>
          <p:spPr>
            <a:xfrm rot="4205567">
              <a:off x="7304370" y="3108969"/>
              <a:ext cx="1756894" cy="1191684"/>
            </a:xfrm>
            <a:prstGeom prst="parallelogram">
              <a:avLst>
                <a:gd name="adj" fmla="val 44787"/>
              </a:avLst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Parallélogramme 41">
              <a:extLst>
                <a:ext uri="{FF2B5EF4-FFF2-40B4-BE49-F238E27FC236}">
                  <a16:creationId xmlns:a16="http://schemas.microsoft.com/office/drawing/2014/main" id="{C2301BE4-6C4C-9250-2383-422B41172BC4}"/>
                </a:ext>
              </a:extLst>
            </p:cNvPr>
            <p:cNvSpPr/>
            <p:nvPr/>
          </p:nvSpPr>
          <p:spPr>
            <a:xfrm rot="4205567">
              <a:off x="9096123" y="1347602"/>
              <a:ext cx="3066389" cy="2067561"/>
            </a:xfrm>
            <a:prstGeom prst="parallelogram">
              <a:avLst>
                <a:gd name="adj" fmla="val 44787"/>
              </a:avLst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234B584A-66ED-E977-3A95-5B337F372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5515" y="3470962"/>
              <a:ext cx="6795079" cy="176372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55E9553D-D8E7-E976-0792-F963E4EB8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469" y="3337594"/>
              <a:ext cx="4550478" cy="1883093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6BD3599E-15D5-DEF6-3BBA-1A657A2C9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694" y="1285400"/>
              <a:ext cx="3766341" cy="39422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 26" descr="Une image contenant objet astronomique, planète, sphère, Événement céleste&#10;&#10;Description générée automatiquement">
              <a:extLst>
                <a:ext uri="{FF2B5EF4-FFF2-40B4-BE49-F238E27FC236}">
                  <a16:creationId xmlns:a16="http://schemas.microsoft.com/office/drawing/2014/main" id="{1813159E-6693-9F53-65B2-3898F8BEA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122" y="1911858"/>
              <a:ext cx="1755077" cy="1755078"/>
            </a:xfrm>
            <a:prstGeom prst="rect">
              <a:avLst/>
            </a:prstGeom>
          </p:spPr>
        </p:pic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99C4C0AC-2C44-A7E9-D67A-A4B078F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5515" y="1454502"/>
              <a:ext cx="6057900" cy="37661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Graphique 46" descr="Caméra vidéo contour">
            <a:extLst>
              <a:ext uri="{FF2B5EF4-FFF2-40B4-BE49-F238E27FC236}">
                <a16:creationId xmlns:a16="http://schemas.microsoft.com/office/drawing/2014/main" id="{95DFB265-A6C4-4D90-3AA9-C41BCD28F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060964">
            <a:off x="5076975" y="4791093"/>
            <a:ext cx="914400" cy="914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55D42EF-AE5F-B6FD-A684-94421EC07B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 rot="21299040">
            <a:off x="8848438" y="1524126"/>
            <a:ext cx="1743519" cy="1755109"/>
          </a:xfrm>
          <a:prstGeom prst="rect">
            <a:avLst/>
          </a:prstGeom>
        </p:spPr>
      </p:pic>
      <p:pic>
        <p:nvPicPr>
          <p:cNvPr id="7" name="Image 6" descr="Une image contenant objet astronomique, planète, sphère, Événement céleste&#10;&#10;Description générée automatiquement">
            <a:extLst>
              <a:ext uri="{FF2B5EF4-FFF2-40B4-BE49-F238E27FC236}">
                <a16:creationId xmlns:a16="http://schemas.microsoft.com/office/drawing/2014/main" id="{E7E51EDD-4D9E-A989-FE00-806A216D5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040">
            <a:off x="8948856" y="1589094"/>
            <a:ext cx="1570970" cy="16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Rotation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7</a:t>
            </a:fld>
            <a:endParaRPr lang="fr-CH" dirty="0"/>
          </a:p>
        </p:txBody>
      </p:sp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4374" y="2157730"/>
            <a:ext cx="10848979" cy="1890394"/>
          </a:xfrm>
        </p:spPr>
        <p:txBody>
          <a:bodyPr>
            <a:no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600" dirty="0"/>
              <a:t>Vitesse (en radians) = Distance (en radians) / Temps (en unité de temps)</a:t>
            </a:r>
            <a:endParaRPr lang="it-IT" sz="2600" dirty="0"/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600" dirty="0"/>
              <a:t>Deltatime</a:t>
            </a:r>
          </a:p>
          <a:p>
            <a:br>
              <a:rPr lang="fr-CH" sz="2600" dirty="0"/>
            </a:br>
            <a:r>
              <a:rPr lang="it-IT" sz="2600" dirty="0"/>
              <a:t> </a:t>
            </a:r>
            <a:endParaRPr lang="fr-CH" sz="2600" dirty="0"/>
          </a:p>
          <a:p>
            <a:pPr marL="361950" indent="-361950">
              <a:buFont typeface="Arial" panose="020B0604020202020204" pitchFamily="34" charset="0"/>
              <a:buChar char="•"/>
            </a:pPr>
            <a:endParaRPr lang="fr-CH" sz="2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Espace réservé du contenu 9" descr="S orbital">
                <a:extLst>
                  <a:ext uri="{FF2B5EF4-FFF2-40B4-BE49-F238E27FC236}">
                    <a16:creationId xmlns:a16="http://schemas.microsoft.com/office/drawing/2014/main" id="{562C3C61-525D-D9D9-35DC-227BB8BA459F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464614383"/>
                  </p:ext>
                </p:extLst>
              </p:nvPr>
            </p:nvGraphicFramePr>
            <p:xfrm>
              <a:off x="6832205" y="2574589"/>
              <a:ext cx="3303358" cy="37222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3358" cy="37222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95" d="1000000"/>
                    <am3d:preTrans dx="-1216821" dy="-1216821" dz="121682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20371" ay="-2699514" az="107436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01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Espace réservé du contenu 9" descr="S orbital">
                <a:extLst>
                  <a:ext uri="{FF2B5EF4-FFF2-40B4-BE49-F238E27FC236}">
                    <a16:creationId xmlns:a16="http://schemas.microsoft.com/office/drawing/2014/main" id="{562C3C61-525D-D9D9-35DC-227BB8BA45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2205" y="2574589"/>
                <a:ext cx="3303358" cy="3722228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0A7F9F67-CF88-BE2A-92CF-725729ECA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12" y1="43798" x2="56887" y2="42113"/>
                        <a14:foregroundMark x1="62810" y1="42726" x2="62810" y2="42726"/>
                        <a14:foregroundMark x1="67769" y1="42726" x2="67769" y2="42726"/>
                        <a14:foregroundMark x1="73003" y1="42420" x2="73003" y2="42420"/>
                        <a14:foregroundMark x1="86088" y1="28178" x2="86088" y2="28178"/>
                        <a14:foregroundMark x1="49311" y1="30781" x2="49311" y2="30781"/>
                        <a14:foregroundMark x1="64050" y1="58499" x2="64050" y2="58499"/>
                        <a14:foregroundMark x1="81267" y1="41348" x2="81267" y2="41348"/>
                        <a14:foregroundMark x1="79890" y1="38438" x2="74242" y2="29096"/>
                        <a14:foregroundMark x1="73003" y1="42420" x2="73003" y2="42420"/>
                        <a14:foregroundMark x1="71763" y1="42573" x2="70937" y2="43951"/>
                        <a14:backgroundMark x1="65427" y1="20980" x2="73003" y2="29556"/>
                        <a14:backgroundMark x1="73003" y1="29556" x2="76722" y2="37825"/>
                        <a14:backgroundMark x1="76722" y1="37825" x2="77961" y2="454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8945" y="2895547"/>
            <a:ext cx="3424666" cy="30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3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3769011C-77C3-1F1A-B876-4AE80E39E59D}"/>
              </a:ext>
            </a:extLst>
          </p:cNvPr>
          <p:cNvSpPr/>
          <p:nvPr/>
        </p:nvSpPr>
        <p:spPr>
          <a:xfrm>
            <a:off x="6664555" y="2157731"/>
            <a:ext cx="3658173" cy="3658173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Orbite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8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Espace réservé du contenu 32">
                <a:extLst>
                  <a:ext uri="{FF2B5EF4-FFF2-40B4-BE49-F238E27FC236}">
                    <a16:creationId xmlns:a16="http://schemas.microsoft.com/office/drawing/2014/main" id="{043AB0B6-3930-54B7-1019-548E909A884D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65496568"/>
                  </p:ext>
                </p:extLst>
              </p:nvPr>
            </p:nvGraphicFramePr>
            <p:xfrm>
              <a:off x="7782314" y="1799197"/>
              <a:ext cx="1370688" cy="43595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0688" cy="4359548"/>
                    </a:xfrm>
                    <a:prstGeom prst="rect">
                      <a:avLst/>
                    </a:prstGeom>
                  </am3d:spPr>
                  <am3d:camera>
                    <am3d:pos x="0" y="0" z="51228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562" d="1000000"/>
                    <am3d:preTrans dx="-1" dy="0" dz="112806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006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Espace réservé du contenu 32">
                <a:extLst>
                  <a:ext uri="{FF2B5EF4-FFF2-40B4-BE49-F238E27FC236}">
                    <a16:creationId xmlns:a16="http://schemas.microsoft.com/office/drawing/2014/main" id="{043AB0B6-3930-54B7-1019-548E909A8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2314" y="1799197"/>
                <a:ext cx="1370688" cy="4359548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226975"/>
            <a:ext cx="5781676" cy="3087975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Point central de rotation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b="1" dirty="0"/>
              <a:t>Vitesse</a:t>
            </a:r>
            <a:r>
              <a:rPr lang="fr-CH" sz="2800" dirty="0"/>
              <a:t> = distance / temps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b="1" dirty="0"/>
              <a:t>Distance</a:t>
            </a:r>
            <a:r>
              <a:rPr lang="fr-CH" sz="2800" dirty="0"/>
              <a:t> (circonférence) = </a:t>
            </a:r>
            <a:r>
              <a:rPr lang="fr-CH" sz="2600" kern="100" dirty="0">
                <a:cs typeface="Times New Roman" panose="02020603050405020304" pitchFamily="18" charset="0"/>
              </a:rPr>
              <a:t>r</a:t>
            </a:r>
            <a:r>
              <a:rPr lang="fr-CH" sz="2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ayon</a:t>
            </a:r>
            <a:r>
              <a:rPr lang="fr-CH" sz="2600" kern="100" baseline="30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it-IT" sz="2800" dirty="0"/>
              <a:t>x π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b="1" dirty="0"/>
              <a:t>Temps</a:t>
            </a:r>
            <a:r>
              <a:rPr lang="it-IT" sz="2800" dirty="0"/>
              <a:t> = durée d’une orbite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800" dirty="0"/>
              <a:t>Deltatime </a:t>
            </a:r>
            <a:endParaRPr lang="fr-CH" sz="2800" dirty="0"/>
          </a:p>
          <a:p>
            <a:pPr marL="361950" indent="-3619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3855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04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Orbite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09.06.2023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Mikael Juillet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9</a:t>
            </a:fld>
            <a:endParaRPr lang="fr-CH" dirty="0"/>
          </a:p>
        </p:txBody>
      </p:sp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226975"/>
            <a:ext cx="4663440" cy="3767328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Orbite ovale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Vitesse adaptative 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sz="2400" dirty="0"/>
              <a:t>Périhélie (plus près)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sz="2400" dirty="0"/>
              <a:t>Aphélie (plus loin)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sz="2800" dirty="0"/>
              <a:t>Deltatime</a:t>
            </a:r>
            <a:endParaRPr lang="fr-CH" sz="2800" dirty="0"/>
          </a:p>
        </p:txBody>
      </p:sp>
      <p:pic>
        <p:nvPicPr>
          <p:cNvPr id="8" name="2023-06-05 15-03-14">
            <a:hlinkClick r:id="" action="ppaction://media"/>
            <a:extLst>
              <a:ext uri="{FF2B5EF4-FFF2-40B4-BE49-F238E27FC236}">
                <a16:creationId xmlns:a16="http://schemas.microsoft.com/office/drawing/2014/main" id="{9AA26DD2-4203-BFE9-AE37-F79E6794B0F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8975" y="1808831"/>
            <a:ext cx="6741031" cy="3791687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F4315D2-D8F5-4842-99F4-DF122B8AF024}"/>
              </a:ext>
            </a:extLst>
          </p:cNvPr>
          <p:cNvSpPr txBox="1"/>
          <p:nvPr/>
        </p:nvSpPr>
        <p:spPr>
          <a:xfrm>
            <a:off x="4876801" y="5669762"/>
            <a:ext cx="388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Youtube</a:t>
            </a:r>
            <a:r>
              <a:rPr lang="fr-CH" dirty="0"/>
              <a:t> : </a:t>
            </a:r>
            <a:r>
              <a:rPr lang="fr-CH" dirty="0">
                <a:hlinkClick r:id="rId6"/>
              </a:rPr>
              <a:t>Les lois de Kepler, </a:t>
            </a:r>
            <a:r>
              <a:rPr lang="fr-CH" dirty="0" err="1">
                <a:hlinkClick r:id="rId6"/>
              </a:rPr>
              <a:t>ScienceClic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60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étropolitain">
  <a:themeElements>
    <a:clrScheme name="Personnalis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123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Métropolitain</Template>
  <TotalTime>1691</TotalTime>
  <Words>502</Words>
  <Application>Microsoft Office PowerPoint</Application>
  <PresentationFormat>Grand écran</PresentationFormat>
  <Paragraphs>159</Paragraphs>
  <Slides>15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Söhne</vt:lpstr>
      <vt:lpstr>Métropolitain</vt:lpstr>
      <vt:lpstr>Stellarmap</vt:lpstr>
      <vt:lpstr>Présentation PowerPoint</vt:lpstr>
      <vt:lpstr>Le projet et ses objectifs </vt:lpstr>
      <vt:lpstr>Vision générale du projet</vt:lpstr>
      <vt:lpstr>Les technologies</vt:lpstr>
      <vt:lpstr>Les technologies Three.js </vt:lpstr>
      <vt:lpstr>Animation des modèles Rotation</vt:lpstr>
      <vt:lpstr>Animation des modèles Orbite</vt:lpstr>
      <vt:lpstr>Animation des modèles Orbite</vt:lpstr>
      <vt:lpstr>Informations des planètes</vt:lpstr>
      <vt:lpstr>Raycasting</vt:lpstr>
      <vt:lpstr>Objectifs atteints/non atteints</vt:lpstr>
      <vt:lpstr>Améliorations futures</vt:lpstr>
      <vt:lpstr>Mon ressenti 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Stellarmap</dc:title>
  <dc:creator>JUILLET Mikael</dc:creator>
  <cp:lastModifiedBy>JUILLET Mikael</cp:lastModifiedBy>
  <cp:revision>91</cp:revision>
  <dcterms:created xsi:type="dcterms:W3CDTF">2023-06-05T06:08:54Z</dcterms:created>
  <dcterms:modified xsi:type="dcterms:W3CDTF">2023-06-09T11:39:58Z</dcterms:modified>
</cp:coreProperties>
</file>